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Arial" charset="1" panose="020B0502020202020204"/>
      <p:regular r:id="rId14"/>
    </p:embeddedFont>
    <p:embeddedFont>
      <p:font typeface="Arial Bold" charset="1" panose="020B0802020202020204"/>
      <p:regular r:id="rId15"/>
    </p:embeddedFont>
    <p:embeddedFont>
      <p:font typeface="Arial Italics" charset="1" panose="020B0502020202090204"/>
      <p:regular r:id="rId16"/>
    </p:embeddedFont>
    <p:embeddedFont>
      <p:font typeface="Arial Bold Italics" charset="1" panose="020B0802020202090204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Now" charset="1" panose="00000500000000000000"/>
      <p:regular r:id="rId24"/>
    </p:embeddedFont>
    <p:embeddedFont>
      <p:font typeface="Now Bold" charset="1" panose="00000800000000000000"/>
      <p:regular r:id="rId25"/>
    </p:embeddedFont>
    <p:embeddedFont>
      <p:font typeface="Now Thin" charset="1" panose="00000300000000000000"/>
      <p:regular r:id="rId26"/>
    </p:embeddedFont>
    <p:embeddedFont>
      <p:font typeface="Now Light" charset="1" panose="00000400000000000000"/>
      <p:regular r:id="rId27"/>
    </p:embeddedFont>
    <p:embeddedFont>
      <p:font typeface="Now Medium" charset="1" panose="00000600000000000000"/>
      <p:regular r:id="rId28"/>
    </p:embeddedFont>
    <p:embeddedFont>
      <p:font typeface="Now Heavy" charset="1" panose="00000A00000000000000"/>
      <p:regular r:id="rId29"/>
    </p:embeddedFont>
    <p:embeddedFont>
      <p:font typeface="Open Sauce" charset="1" panose="00000500000000000000"/>
      <p:regular r:id="rId30"/>
    </p:embeddedFont>
    <p:embeddedFont>
      <p:font typeface="Open Sauce Bold" charset="1" panose="00000800000000000000"/>
      <p:regular r:id="rId31"/>
    </p:embeddedFont>
    <p:embeddedFont>
      <p:font typeface="Open Sauce Italics" charset="1" panose="00000500000000000000"/>
      <p:regular r:id="rId32"/>
    </p:embeddedFont>
    <p:embeddedFont>
      <p:font typeface="Open Sauce Bold Italics" charset="1" panose="00000800000000000000"/>
      <p:regular r:id="rId33"/>
    </p:embeddedFont>
    <p:embeddedFont>
      <p:font typeface="Open Sauce Light" charset="1" panose="00000400000000000000"/>
      <p:regular r:id="rId34"/>
    </p:embeddedFont>
    <p:embeddedFont>
      <p:font typeface="Open Sauce Light Italics" charset="1" panose="00000400000000000000"/>
      <p:regular r:id="rId35"/>
    </p:embeddedFont>
    <p:embeddedFont>
      <p:font typeface="Open Sauce Medium" charset="1" panose="00000600000000000000"/>
      <p:regular r:id="rId36"/>
    </p:embeddedFont>
    <p:embeddedFont>
      <p:font typeface="Open Sauce Medium Italics" charset="1" panose="00000600000000000000"/>
      <p:regular r:id="rId37"/>
    </p:embeddedFont>
    <p:embeddedFont>
      <p:font typeface="Open Sauce Semi-Bold" charset="1" panose="00000700000000000000"/>
      <p:regular r:id="rId38"/>
    </p:embeddedFont>
    <p:embeddedFont>
      <p:font typeface="Open Sauce Semi-Bold Italics" charset="1" panose="00000700000000000000"/>
      <p:regular r:id="rId39"/>
    </p:embeddedFont>
    <p:embeddedFont>
      <p:font typeface="Open Sauce Heavy" charset="1" panose="00000A00000000000000"/>
      <p:regular r:id="rId40"/>
    </p:embeddedFont>
    <p:embeddedFont>
      <p:font typeface="Open Sauce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099288"/>
          </a:xfrm>
          <a:custGeom>
            <a:avLst/>
            <a:gdLst/>
            <a:ahLst/>
            <a:cxnLst/>
            <a:rect r="r" b="b" t="t" l="l"/>
            <a:pathLst>
              <a:path h="10099288" w="18288000">
                <a:moveTo>
                  <a:pt x="0" y="0"/>
                </a:moveTo>
                <a:lnTo>
                  <a:pt x="18288000" y="0"/>
                </a:lnTo>
                <a:lnTo>
                  <a:pt x="18288000" y="10099288"/>
                </a:lnTo>
                <a:lnTo>
                  <a:pt x="0" y="1009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63" r="0" b="-28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7689" y="-1791025"/>
            <a:ext cx="4066773" cy="4066773"/>
          </a:xfrm>
          <a:custGeom>
            <a:avLst/>
            <a:gdLst/>
            <a:ahLst/>
            <a:cxnLst/>
            <a:rect r="r" b="b" t="t" l="l"/>
            <a:pathLst>
              <a:path h="4066773" w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04687" y="8319201"/>
            <a:ext cx="4066773" cy="4066773"/>
          </a:xfrm>
          <a:custGeom>
            <a:avLst/>
            <a:gdLst/>
            <a:ahLst/>
            <a:cxnLst/>
            <a:rect r="r" b="b" t="t" l="l"/>
            <a:pathLst>
              <a:path h="4066773" w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90957"/>
            <a:ext cx="750581" cy="931873"/>
          </a:xfrm>
          <a:custGeom>
            <a:avLst/>
            <a:gdLst/>
            <a:ahLst/>
            <a:cxnLst/>
            <a:rect r="r" b="b" t="t" l="l"/>
            <a:pathLst>
              <a:path h="931873" w="750581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65587"/>
            <a:ext cx="18288000" cy="10287000"/>
            <a:chOff x="0" y="0"/>
            <a:chExt cx="4816593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382A">
                <a:alpha val="6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07731" y="2476802"/>
            <a:ext cx="8872538" cy="4495800"/>
            <a:chOff x="0" y="0"/>
            <a:chExt cx="2336800" cy="11840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36800" cy="1184079"/>
            </a:xfrm>
            <a:custGeom>
              <a:avLst/>
              <a:gdLst/>
              <a:ahLst/>
              <a:cxnLst/>
              <a:rect r="r" b="b" t="t" l="l"/>
              <a:pathLst>
                <a:path h="1184079" w="23368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177971"/>
                  </a:lnTo>
                  <a:cubicBezTo>
                    <a:pt x="2336800" y="1181344"/>
                    <a:pt x="2334065" y="1184079"/>
                    <a:pt x="2330692" y="1184079"/>
                  </a:cubicBezTo>
                  <a:lnTo>
                    <a:pt x="6108" y="1184079"/>
                  </a:lnTo>
                  <a:cubicBezTo>
                    <a:pt x="2735" y="1184079"/>
                    <a:pt x="0" y="1181344"/>
                    <a:pt x="0" y="1177971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336800" cy="1212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51703" y="2750323"/>
            <a:ext cx="8184594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9"/>
              </a:lnSpc>
            </a:pPr>
            <a:r>
              <a:rPr lang="en-US" sz="9424">
                <a:solidFill>
                  <a:srgbClr val="FFFFFF"/>
                </a:solidFill>
                <a:latin typeface="Arial Bold"/>
              </a:rPr>
              <a:t>SMART 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77278" y="5693548"/>
            <a:ext cx="6135551" cy="44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931">
                <a:solidFill>
                  <a:srgbClr val="FFFFFF"/>
                </a:solidFill>
                <a:latin typeface="DM Sans"/>
              </a:rPr>
              <a:t>Aditya Chauhan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51703" y="4198123"/>
            <a:ext cx="8184594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9"/>
              </a:lnSpc>
            </a:pPr>
            <a:r>
              <a:rPr lang="en-US" sz="8724">
                <a:solidFill>
                  <a:srgbClr val="FFFFFF"/>
                </a:solidFill>
                <a:latin typeface="Arial Bold"/>
              </a:rPr>
              <a:t>AUTOMATION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77278" y="6291295"/>
            <a:ext cx="6135551" cy="44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931">
                <a:solidFill>
                  <a:srgbClr val="FFFFFF"/>
                </a:solidFill>
                <a:latin typeface="DM Sans"/>
              </a:rPr>
              <a:t>Aditya Yadav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15D8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1967" y="3246001"/>
            <a:ext cx="3412067" cy="2959192"/>
          </a:xfrm>
          <a:custGeom>
            <a:avLst/>
            <a:gdLst/>
            <a:ahLst/>
            <a:cxnLst/>
            <a:rect r="r" b="b" t="t" l="l"/>
            <a:pathLst>
              <a:path h="2959192" w="3412067">
                <a:moveTo>
                  <a:pt x="0" y="0"/>
                </a:moveTo>
                <a:lnTo>
                  <a:pt x="3412066" y="0"/>
                </a:lnTo>
                <a:lnTo>
                  <a:pt x="3412066" y="2959193"/>
                </a:lnTo>
                <a:lnTo>
                  <a:pt x="0" y="295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18058"/>
            <a:ext cx="6781773" cy="7536665"/>
            <a:chOff x="0" y="0"/>
            <a:chExt cx="1346933" cy="1496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6933" cy="1496863"/>
            </a:xfrm>
            <a:custGeom>
              <a:avLst/>
              <a:gdLst/>
              <a:ahLst/>
              <a:cxnLst/>
              <a:rect r="r" b="b" t="t" l="l"/>
              <a:pathLst>
                <a:path h="1496863" w="1346933">
                  <a:moveTo>
                    <a:pt x="14841" y="0"/>
                  </a:moveTo>
                  <a:lnTo>
                    <a:pt x="1332093" y="0"/>
                  </a:lnTo>
                  <a:cubicBezTo>
                    <a:pt x="1336029" y="0"/>
                    <a:pt x="1339804" y="1564"/>
                    <a:pt x="1342587" y="4347"/>
                  </a:cubicBezTo>
                  <a:cubicBezTo>
                    <a:pt x="1345370" y="7130"/>
                    <a:pt x="1346933" y="10905"/>
                    <a:pt x="1346933" y="14841"/>
                  </a:cubicBezTo>
                  <a:lnTo>
                    <a:pt x="1346933" y="1482023"/>
                  </a:lnTo>
                  <a:cubicBezTo>
                    <a:pt x="1346933" y="1490219"/>
                    <a:pt x="1340289" y="1496863"/>
                    <a:pt x="1332093" y="1496863"/>
                  </a:cubicBezTo>
                  <a:lnTo>
                    <a:pt x="14841" y="1496863"/>
                  </a:lnTo>
                  <a:cubicBezTo>
                    <a:pt x="10905" y="1496863"/>
                    <a:pt x="7130" y="1495299"/>
                    <a:pt x="4347" y="1492516"/>
                  </a:cubicBezTo>
                  <a:cubicBezTo>
                    <a:pt x="1564" y="1489733"/>
                    <a:pt x="0" y="1485958"/>
                    <a:pt x="0" y="1482023"/>
                  </a:cubicBezTo>
                  <a:lnTo>
                    <a:pt x="0" y="14841"/>
                  </a:lnTo>
                  <a:cubicBezTo>
                    <a:pt x="0" y="10905"/>
                    <a:pt x="1564" y="7130"/>
                    <a:pt x="4347" y="4347"/>
                  </a:cubicBezTo>
                  <a:cubicBezTo>
                    <a:pt x="7130" y="1564"/>
                    <a:pt x="10905" y="0"/>
                    <a:pt x="14841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346933" cy="1525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61480" y="0"/>
            <a:ext cx="8926520" cy="10287000"/>
          </a:xfrm>
          <a:custGeom>
            <a:avLst/>
            <a:gdLst/>
            <a:ahLst/>
            <a:cxnLst/>
            <a:rect r="r" b="b" t="t" l="l"/>
            <a:pathLst>
              <a:path h="10287000" w="8926520">
                <a:moveTo>
                  <a:pt x="0" y="0"/>
                </a:moveTo>
                <a:lnTo>
                  <a:pt x="8926520" y="0"/>
                </a:lnTo>
                <a:lnTo>
                  <a:pt x="8926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079" t="0" r="-3219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7899" y="600075"/>
            <a:ext cx="876358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76"/>
              </a:lnSpc>
              <a:spcBef>
                <a:spcPct val="0"/>
              </a:spcBef>
            </a:pPr>
            <a:r>
              <a:rPr lang="en-US" sz="6314">
                <a:solidFill>
                  <a:srgbClr val="FFFFFF"/>
                </a:solidFill>
                <a:latin typeface="Now"/>
              </a:rPr>
              <a:t>COMPONENTS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9733" y="2643238"/>
            <a:ext cx="5819708" cy="621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4586" indent="-422293" lvl="1">
              <a:lnSpc>
                <a:spcPts val="5476"/>
              </a:lnSpc>
              <a:buFont typeface="Arial"/>
              <a:buChar char="•"/>
            </a:pPr>
            <a:r>
              <a:rPr lang="en-US" sz="3911">
                <a:solidFill>
                  <a:srgbClr val="000000"/>
                </a:solidFill>
                <a:latin typeface="Open Sauce"/>
              </a:rPr>
              <a:t>Arduino UNO</a:t>
            </a:r>
          </a:p>
          <a:p>
            <a:pPr marL="844586" indent="-422293" lvl="1">
              <a:lnSpc>
                <a:spcPts val="5476"/>
              </a:lnSpc>
              <a:buFont typeface="Arial"/>
              <a:buChar char="•"/>
            </a:pPr>
            <a:r>
              <a:rPr lang="en-US" sz="3911">
                <a:solidFill>
                  <a:srgbClr val="000000"/>
                </a:solidFill>
                <a:latin typeface="Open Sauce"/>
              </a:rPr>
              <a:t>LED</a:t>
            </a:r>
          </a:p>
          <a:p>
            <a:pPr marL="844586" indent="-422293" lvl="1">
              <a:lnSpc>
                <a:spcPts val="5476"/>
              </a:lnSpc>
              <a:buFont typeface="Arial"/>
              <a:buChar char="•"/>
            </a:pPr>
            <a:r>
              <a:rPr lang="en-US" sz="3911">
                <a:solidFill>
                  <a:srgbClr val="000000"/>
                </a:solidFill>
                <a:latin typeface="Open Sauce"/>
              </a:rPr>
              <a:t>Resistors</a:t>
            </a:r>
          </a:p>
          <a:p>
            <a:pPr marL="844586" indent="-422293" lvl="1">
              <a:lnSpc>
                <a:spcPts val="5476"/>
              </a:lnSpc>
              <a:buFont typeface="Arial"/>
              <a:buChar char="•"/>
            </a:pPr>
            <a:r>
              <a:rPr lang="en-US" sz="3911">
                <a:solidFill>
                  <a:srgbClr val="000000"/>
                </a:solidFill>
                <a:latin typeface="Open Sauce"/>
              </a:rPr>
              <a:t>Temperature Sensor</a:t>
            </a:r>
          </a:p>
          <a:p>
            <a:pPr marL="844586" indent="-422293" lvl="1">
              <a:lnSpc>
                <a:spcPts val="5476"/>
              </a:lnSpc>
              <a:buFont typeface="Arial"/>
              <a:buChar char="•"/>
            </a:pPr>
            <a:r>
              <a:rPr lang="en-US" sz="3911">
                <a:solidFill>
                  <a:srgbClr val="000000"/>
                </a:solidFill>
                <a:latin typeface="Open Sauce"/>
              </a:rPr>
              <a:t>Buzzer</a:t>
            </a:r>
          </a:p>
          <a:p>
            <a:pPr marL="844586" indent="-422293" lvl="1">
              <a:lnSpc>
                <a:spcPts val="5476"/>
              </a:lnSpc>
              <a:buFont typeface="Arial"/>
              <a:buChar char="•"/>
            </a:pPr>
            <a:r>
              <a:rPr lang="en-US" sz="3911">
                <a:solidFill>
                  <a:srgbClr val="000000"/>
                </a:solidFill>
                <a:latin typeface="Open Sauce"/>
              </a:rPr>
              <a:t>Jumper Wires</a:t>
            </a:r>
          </a:p>
          <a:p>
            <a:pPr marL="844586" indent="-422293" lvl="1">
              <a:lnSpc>
                <a:spcPts val="5476"/>
              </a:lnSpc>
              <a:buFont typeface="Arial"/>
              <a:buChar char="•"/>
            </a:pPr>
            <a:r>
              <a:rPr lang="en-US" sz="3911">
                <a:solidFill>
                  <a:srgbClr val="000000"/>
                </a:solidFill>
                <a:latin typeface="Open Sauce"/>
              </a:rPr>
              <a:t>Bread Board</a:t>
            </a:r>
          </a:p>
          <a:p>
            <a:pPr marL="844586" indent="-422293" lvl="1">
              <a:lnSpc>
                <a:spcPts val="5476"/>
              </a:lnSpc>
              <a:buFont typeface="Arial"/>
              <a:buChar char="•"/>
            </a:pPr>
            <a:r>
              <a:rPr lang="en-US" sz="3911">
                <a:solidFill>
                  <a:srgbClr val="000000"/>
                </a:solidFill>
                <a:latin typeface="Open Sauce"/>
              </a:rPr>
              <a:t>Micro Switch</a:t>
            </a:r>
          </a:p>
          <a:p>
            <a:pPr marL="844586" indent="-422293" lvl="1">
              <a:lnSpc>
                <a:spcPts val="5476"/>
              </a:lnSpc>
              <a:buFont typeface="Arial"/>
              <a:buChar char="•"/>
            </a:pPr>
            <a:r>
              <a:rPr lang="en-US" sz="3911">
                <a:solidFill>
                  <a:srgbClr val="000000"/>
                </a:solidFill>
                <a:latin typeface="Open Sauce"/>
              </a:rPr>
              <a:t>Microphone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38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8945" y="8550101"/>
            <a:ext cx="4557028" cy="4557028"/>
          </a:xfrm>
          <a:custGeom>
            <a:avLst/>
            <a:gdLst/>
            <a:ahLst/>
            <a:cxnLst/>
            <a:rect r="r" b="b" t="t" l="l"/>
            <a:pathLst>
              <a:path h="4557028" w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6702" y="-1906870"/>
            <a:ext cx="9830244" cy="9830244"/>
          </a:xfrm>
          <a:custGeom>
            <a:avLst/>
            <a:gdLst/>
            <a:ahLst/>
            <a:cxnLst/>
            <a:rect r="r" b="b" t="t" l="l"/>
            <a:pathLst>
              <a:path h="9830244" w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83867" y="-2298177"/>
            <a:ext cx="9398182" cy="939814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38932" r="0" b="-389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588439" y="8897507"/>
            <a:ext cx="780406" cy="7804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82958" y="8159898"/>
            <a:ext cx="780406" cy="7804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5013" y="524148"/>
            <a:ext cx="9341240" cy="100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70"/>
              </a:lnSpc>
              <a:spcBef>
                <a:spcPct val="0"/>
              </a:spcBef>
            </a:pPr>
            <a:r>
              <a:rPr lang="en-US" sz="6558">
                <a:solidFill>
                  <a:srgbClr val="FFFFFF"/>
                </a:solidFill>
                <a:latin typeface="Now Bold"/>
              </a:rPr>
              <a:t>ABOUT THE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568" y="2334221"/>
            <a:ext cx="7120380" cy="60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4639" indent="-267320" lvl="1">
              <a:lnSpc>
                <a:spcPts val="3714"/>
              </a:lnSpc>
              <a:buFont typeface="Arial"/>
              <a:buChar char="•"/>
            </a:pPr>
            <a:r>
              <a:rPr lang="en-US" sz="2476" spc="-61">
                <a:solidFill>
                  <a:srgbClr val="FFFFFF"/>
                </a:solidFill>
                <a:latin typeface="Canva Sans"/>
              </a:rPr>
              <a:t>The whole system represents a house consisting of 4 rooms where most of the  digital work is voice automated.</a:t>
            </a:r>
          </a:p>
          <a:p>
            <a:pPr algn="l">
              <a:lnSpc>
                <a:spcPts val="3714"/>
              </a:lnSpc>
            </a:pPr>
          </a:p>
          <a:p>
            <a:pPr algn="l" marL="534639" indent="-267320" lvl="1">
              <a:lnSpc>
                <a:spcPts val="3714"/>
              </a:lnSpc>
              <a:buFont typeface="Arial"/>
              <a:buChar char="•"/>
            </a:pPr>
            <a:r>
              <a:rPr lang="en-US" sz="2476" spc="-61" strike="noStrike" u="none">
                <a:solidFill>
                  <a:srgbClr val="FFFFFF"/>
                </a:solidFill>
                <a:latin typeface="Canva Sans"/>
              </a:rPr>
              <a:t>The  various electronic items such as bell, lights etc. can be turned on just by giving voice  commands </a:t>
            </a:r>
          </a:p>
          <a:p>
            <a:pPr algn="l">
              <a:lnSpc>
                <a:spcPts val="3714"/>
              </a:lnSpc>
            </a:pPr>
          </a:p>
          <a:p>
            <a:pPr algn="l" marL="534639" indent="-267320" lvl="1">
              <a:lnSpc>
                <a:spcPts val="3714"/>
              </a:lnSpc>
              <a:buFont typeface="Arial"/>
              <a:buChar char="•"/>
            </a:pPr>
            <a:r>
              <a:rPr lang="en-US" sz="2476" spc="-61" strike="noStrike" u="none">
                <a:solidFill>
                  <a:srgbClr val="FFFFFF"/>
                </a:solidFill>
                <a:latin typeface="Canva Sans"/>
              </a:rPr>
              <a:t>Also, a security system has been installed the house .In case of fire, all the lights of the house  start blinking vigorously and the buzzer riings informing the dwellers to evacuate.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569E">
                <a:alpha val="100000"/>
              </a:srgbClr>
            </a:gs>
            <a:gs pos="33333">
              <a:srgbClr val="00569E">
                <a:alpha val="100000"/>
              </a:srgbClr>
            </a:gs>
            <a:gs pos="66667">
              <a:srgbClr val="00B5F8">
                <a:alpha val="100000"/>
              </a:srgbClr>
            </a:gs>
            <a:gs pos="100000">
              <a:srgbClr val="1D38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47467" y="-3396059"/>
            <a:ext cx="9830244" cy="9830244"/>
          </a:xfrm>
          <a:custGeom>
            <a:avLst/>
            <a:gdLst/>
            <a:ahLst/>
            <a:cxnLst/>
            <a:rect r="r" b="b" t="t" l="l"/>
            <a:pathLst>
              <a:path h="9830244" w="9830244">
                <a:moveTo>
                  <a:pt x="0" y="0"/>
                </a:moveTo>
                <a:lnTo>
                  <a:pt x="9830244" y="0"/>
                </a:lnTo>
                <a:lnTo>
                  <a:pt x="9830244" y="9830244"/>
                </a:lnTo>
                <a:lnTo>
                  <a:pt x="0" y="983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61875" y="8845935"/>
            <a:ext cx="10554120" cy="960956"/>
          </a:xfrm>
          <a:custGeom>
            <a:avLst/>
            <a:gdLst/>
            <a:ahLst/>
            <a:cxnLst/>
            <a:rect r="r" b="b" t="t" l="l"/>
            <a:pathLst>
              <a:path h="960956" w="10554120">
                <a:moveTo>
                  <a:pt x="0" y="0"/>
                </a:moveTo>
                <a:lnTo>
                  <a:pt x="10554120" y="0"/>
                </a:lnTo>
                <a:lnTo>
                  <a:pt x="10554120" y="960957"/>
                </a:lnTo>
                <a:lnTo>
                  <a:pt x="0" y="960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91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44651" y="6462760"/>
            <a:ext cx="3807081" cy="7614163"/>
          </a:xfrm>
          <a:custGeom>
            <a:avLst/>
            <a:gdLst/>
            <a:ahLst/>
            <a:cxnLst/>
            <a:rect r="r" b="b" t="t" l="l"/>
            <a:pathLst>
              <a:path h="7614163" w="3807081">
                <a:moveTo>
                  <a:pt x="3807081" y="0"/>
                </a:moveTo>
                <a:lnTo>
                  <a:pt x="0" y="0"/>
                </a:lnTo>
                <a:lnTo>
                  <a:pt x="0" y="7614163"/>
                </a:lnTo>
                <a:lnTo>
                  <a:pt x="3807081" y="7614163"/>
                </a:lnTo>
                <a:lnTo>
                  <a:pt x="38070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5534983" y="-2705530"/>
            <a:ext cx="8764393" cy="15163266"/>
          </a:xfrm>
          <a:custGeom>
            <a:avLst/>
            <a:gdLst/>
            <a:ahLst/>
            <a:cxnLst/>
            <a:rect r="r" b="b" t="t" l="l"/>
            <a:pathLst>
              <a:path h="15163266" w="8764393">
                <a:moveTo>
                  <a:pt x="0" y="0"/>
                </a:moveTo>
                <a:lnTo>
                  <a:pt x="8764393" y="0"/>
                </a:lnTo>
                <a:lnTo>
                  <a:pt x="8764393" y="15163266"/>
                </a:lnTo>
                <a:lnTo>
                  <a:pt x="0" y="151632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633" t="0" r="-6633" b="-1644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D38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512" y="371433"/>
            <a:ext cx="6303492" cy="986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#INCLUDE &lt;DHT.H&gt;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#define DHTPIN 12   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#define DHTTYPE DHT11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int buzzerPin = 13;    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float temperatureLimit = 32.0; 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DHT dht(DHTPIN, DHTTYPE);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#define led1 2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#define led2 4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#define led3 7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#define led4 8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void setup() {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Serial.begin(9600);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pinMode(led1,OUTPUT);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pinMode(buzzerPin, OUTPUT);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dht.begin();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}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void loop() {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// if(Serial.available()&gt;0){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String keyword = Serial.readStringUntil('\n');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keyword.trim();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if (keyword.equals("on led 1")) {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  digitalWrite(led1,HIGH);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}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else if(keyword.equals("on led 2")){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  digitalWrite(led2,HIGH);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}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else if(keyword.equals("on led 3")){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  digitalWrite(led3,HIGH);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}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ELSE IF(KEYWORD.EQUALS("ON LED 4")){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DIGITALWRITE(LED4,HIGH);}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AFAFA"/>
                </a:solidFill>
                <a:latin typeface="Open Sauce"/>
              </a:rPr>
              <a:t>    </a:t>
            </a:r>
          </a:p>
          <a:p>
            <a:pPr algn="just" marL="0" indent="0" lvl="0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6322542" y="-1947675"/>
            <a:ext cx="0" cy="166683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747674" y="109440"/>
            <a:ext cx="4788113" cy="1035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else if(keyword.equals("on all led")){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digitalWrite(led1,HIGH);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digitalWrite(led2,HIGH);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digitalWrite(led3,HIGH);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digitalWrite(led4,HIGH);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}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else if(keyword.equals("off led 1")){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digitalWrite(led1,LOW);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}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else if(keyword.equals("off led 2")){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digitalWrite(led2,LOW);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}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else if(keyword.equals("off led 3")){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digitalWrite(led3,LOW);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}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else if(keyword.equals("off led 4")){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digitalWrite(led4,LOW);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}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else if(keyword.equals("off all led")){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digitalWrite(led1,LOW);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digitalWrite(led2,LOW);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digitalWrite(led3,LOW);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digitalWrite(led4,LOW);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}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for (int frequency = 2000; frequency 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&gt;= 0; frequency -= 50) {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tone(buzzerPin, frequency);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delay(50);}</a:t>
            </a:r>
          </a:p>
          <a:p>
            <a:pPr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uce"/>
              </a:rPr>
              <a:t> </a:t>
            </a:r>
          </a:p>
          <a:p>
            <a:pPr>
              <a:lnSpc>
                <a:spcPts val="2618"/>
              </a:lnSpc>
            </a:pPr>
          </a:p>
          <a:p>
            <a:pPr>
              <a:lnSpc>
                <a:spcPts val="2618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11851509" y="-2095112"/>
            <a:ext cx="0" cy="166683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256655" y="177503"/>
            <a:ext cx="5087392" cy="970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else if(keyword.equals("Thank")){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noTone(buzzerPin);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}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// }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float temperature = dht.readTemperature();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if (!isnan(temperature)) {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Serial.print("Temperature: ");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Serial.print(temperature);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  <a:ea typeface="Open Sauce"/>
              </a:rPr>
              <a:t>    // Serial.println(" °C");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if (temperature &gt; temperatureLimit) {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digitalWrite(buzzerPin, HIGH);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digitalWrite(led1,HIGH);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digitalWrite(led2,HIGH);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digitalWrite(led3,HIGH);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digitalWrite(led4,HIGH);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delay(100);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digitalWrite(led1,LOW);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digitalWrite(led2,LOW);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digitalWrite(led3,LOW);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digitalWrite(led4,LOW);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delay(100);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} 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else {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  digitalWrite(buzzerPin, LOW);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}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}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else {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  Serial.println("Error reading temperature!");</a:t>
            </a:r>
          </a:p>
          <a:p>
            <a:pPr>
              <a:lnSpc>
                <a:spcPts val="2608"/>
              </a:lnSpc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  }</a:t>
            </a:r>
          </a:p>
          <a:p>
            <a:pPr>
              <a:lnSpc>
                <a:spcPts val="2608"/>
              </a:lnSpc>
              <a:spcBef>
                <a:spcPct val="0"/>
              </a:spcBef>
            </a:pPr>
            <a:r>
              <a:rPr lang="en-US" sz="1862">
                <a:solidFill>
                  <a:srgbClr val="FFFFFF"/>
                </a:solidFill>
                <a:latin typeface="Open Sauce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A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63050" y="5732493"/>
            <a:ext cx="0" cy="352580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071173" y="9843573"/>
            <a:ext cx="1666837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3609" y="-2496120"/>
            <a:ext cx="18244391" cy="6283455"/>
          </a:xfrm>
          <a:custGeom>
            <a:avLst/>
            <a:gdLst/>
            <a:ahLst/>
            <a:cxnLst/>
            <a:rect r="r" b="b" t="t" l="l"/>
            <a:pathLst>
              <a:path h="6283455" w="18244391">
                <a:moveTo>
                  <a:pt x="0" y="0"/>
                </a:moveTo>
                <a:lnTo>
                  <a:pt x="18244391" y="0"/>
                </a:lnTo>
                <a:lnTo>
                  <a:pt x="18244391" y="6283456"/>
                </a:lnTo>
                <a:lnTo>
                  <a:pt x="0" y="6283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0" t="-30089" r="-12303" b="-3930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48694" y="4497577"/>
            <a:ext cx="12190613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47"/>
              </a:lnSpc>
              <a:spcBef>
                <a:spcPct val="0"/>
              </a:spcBef>
            </a:pPr>
            <a:r>
              <a:rPr lang="en-US" sz="4373">
                <a:solidFill>
                  <a:srgbClr val="FFFFFF"/>
                </a:solidFill>
                <a:latin typeface="Now Bold"/>
              </a:rPr>
              <a:t>WORKING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1173" y="5602477"/>
            <a:ext cx="7520377" cy="377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2"/>
              </a:lnSpc>
            </a:pPr>
            <a:r>
              <a:rPr lang="en-US" sz="1937" spc="-48">
                <a:solidFill>
                  <a:srgbClr val="FFFFFF"/>
                </a:solidFill>
                <a:latin typeface="Canva Sans"/>
              </a:rPr>
              <a:t>The system upon receiving the speech, converts it into text using a package named SpeechRecognition , and this information is stored into the variable named source. </a:t>
            </a:r>
          </a:p>
          <a:p>
            <a:pPr>
              <a:lnSpc>
                <a:spcPts val="2712"/>
              </a:lnSpc>
            </a:pPr>
          </a:p>
          <a:p>
            <a:pPr>
              <a:lnSpc>
                <a:spcPts val="2712"/>
              </a:lnSpc>
            </a:pPr>
            <a:r>
              <a:rPr lang="en-US" sz="1937" spc="-48">
                <a:solidFill>
                  <a:srgbClr val="FFFFFF"/>
                </a:solidFill>
                <a:latin typeface="Canva Sans"/>
              </a:rPr>
              <a:t>Ambient noices are then removed  and the clear text is then stored in another variable named audio.</a:t>
            </a:r>
          </a:p>
          <a:p>
            <a:pPr>
              <a:lnSpc>
                <a:spcPts val="2712"/>
              </a:lnSpc>
            </a:pPr>
          </a:p>
          <a:p>
            <a:pPr>
              <a:lnSpc>
                <a:spcPts val="2712"/>
              </a:lnSpc>
            </a:pPr>
            <a:r>
              <a:rPr lang="en-US" sz="1937" spc="-48">
                <a:solidFill>
                  <a:srgbClr val="FFFFFF"/>
                </a:solidFill>
                <a:latin typeface="Canva Sans"/>
              </a:rPr>
              <a:t>This text in the variable audio is then recognized  using Google .</a:t>
            </a:r>
          </a:p>
          <a:p>
            <a:pPr>
              <a:lnSpc>
                <a:spcPts val="2712"/>
              </a:lnSpc>
            </a:pPr>
            <a:r>
              <a:rPr lang="en-US" sz="1937" spc="-48">
                <a:solidFill>
                  <a:srgbClr val="FFFFFF"/>
                </a:solidFill>
                <a:latin typeface="Canva Sans"/>
              </a:rPr>
              <a:t>after that, specific keywords are selected from this text and stord in variable keyword.</a:t>
            </a:r>
          </a:p>
          <a:p>
            <a:pPr>
              <a:lnSpc>
                <a:spcPts val="271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34550" y="5602477"/>
            <a:ext cx="7520377" cy="342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2"/>
              </a:lnSpc>
            </a:pPr>
            <a:r>
              <a:rPr lang="en-US" sz="1937" spc="-48">
                <a:solidFill>
                  <a:srgbClr val="FFFFFF"/>
                </a:solidFill>
                <a:latin typeface="Canva Sans"/>
              </a:rPr>
              <a:t>Using this keyword , we traverse in the if else statements and try to match it with some commonly uesd words in this contextt.</a:t>
            </a:r>
          </a:p>
          <a:p>
            <a:pPr>
              <a:lnSpc>
                <a:spcPts val="2712"/>
              </a:lnSpc>
            </a:pPr>
          </a:p>
          <a:p>
            <a:pPr>
              <a:lnSpc>
                <a:spcPts val="2712"/>
              </a:lnSpc>
            </a:pPr>
            <a:r>
              <a:rPr lang="en-US" sz="1937" spc="-48">
                <a:solidFill>
                  <a:srgbClr val="FFFFFF"/>
                </a:solidFill>
                <a:latin typeface="Canva Sans"/>
              </a:rPr>
              <a:t>When the text in keeyword satisfactorily matched with prefed words, then our arduino functioning  begins.  </a:t>
            </a:r>
          </a:p>
          <a:p>
            <a:pPr>
              <a:lnSpc>
                <a:spcPts val="2712"/>
              </a:lnSpc>
            </a:pPr>
          </a:p>
          <a:p>
            <a:pPr>
              <a:lnSpc>
                <a:spcPts val="2712"/>
              </a:lnSpc>
            </a:pPr>
            <a:r>
              <a:rPr lang="en-US" sz="1937" spc="-48">
                <a:solidFill>
                  <a:srgbClr val="FFFFFF"/>
                </a:solidFill>
                <a:latin typeface="Canva Sans"/>
              </a:rPr>
              <a:t>After successfully uploading and compiling  the given code, our commands get exexuted..Also, the user has the right to multiple commans in a sigle go because everyhint is being executed in a while loop.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2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1151" y="3412807"/>
            <a:ext cx="6809338" cy="2278434"/>
            <a:chOff x="0" y="0"/>
            <a:chExt cx="1793406" cy="600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3406" cy="600081"/>
            </a:xfrm>
            <a:custGeom>
              <a:avLst/>
              <a:gdLst/>
              <a:ahLst/>
              <a:cxnLst/>
              <a:rect r="r" b="b" t="t" l="l"/>
              <a:pathLst>
                <a:path h="600081" w="1793406">
                  <a:moveTo>
                    <a:pt x="0" y="0"/>
                  </a:moveTo>
                  <a:lnTo>
                    <a:pt x="1793406" y="0"/>
                  </a:lnTo>
                  <a:lnTo>
                    <a:pt x="1793406" y="600081"/>
                  </a:lnTo>
                  <a:lnTo>
                    <a:pt x="0" y="600081"/>
                  </a:lnTo>
                  <a:close/>
                </a:path>
              </a:pathLst>
            </a:custGeom>
            <a:solidFill>
              <a:srgbClr val="FAFAF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1793406" cy="714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329"/>
                </a:lnSpc>
                <a:spcBef>
                  <a:spcPct val="0"/>
                </a:spcBef>
              </a:pPr>
              <a:r>
                <a:rPr lang="en-US" sz="5949">
                  <a:solidFill>
                    <a:srgbClr val="000000"/>
                  </a:solidFill>
                  <a:latin typeface="Open Sauce Bold Italics"/>
                </a:rPr>
                <a:t>THANK YOU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3659700" y="5124450"/>
            <a:ext cx="6492240" cy="0"/>
          </a:xfrm>
          <a:prstGeom prst="line">
            <a:avLst/>
          </a:prstGeom>
          <a:ln cap="flat" w="38100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255756" y="1651611"/>
            <a:ext cx="5725737" cy="9001836"/>
            <a:chOff x="0" y="0"/>
            <a:chExt cx="5671566" cy="8916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5575" y="155575"/>
              <a:ext cx="5360416" cy="8605520"/>
            </a:xfrm>
            <a:custGeom>
              <a:avLst/>
              <a:gdLst/>
              <a:ahLst/>
              <a:cxnLst/>
              <a:rect r="r" b="b" t="t" l="l"/>
              <a:pathLst>
                <a:path h="8605520" w="5360416">
                  <a:moveTo>
                    <a:pt x="0" y="8605520"/>
                  </a:moveTo>
                  <a:lnTo>
                    <a:pt x="0" y="2626995"/>
                  </a:lnTo>
                  <a:cubicBezTo>
                    <a:pt x="13970" y="1525270"/>
                    <a:pt x="732790" y="529336"/>
                    <a:pt x="1788668" y="148971"/>
                  </a:cubicBezTo>
                  <a:cubicBezTo>
                    <a:pt x="1793240" y="147701"/>
                    <a:pt x="1800860" y="145542"/>
                    <a:pt x="1809877" y="141859"/>
                  </a:cubicBezTo>
                  <a:cubicBezTo>
                    <a:pt x="2089658" y="47879"/>
                    <a:pt x="2382393" y="0"/>
                    <a:pt x="2678684" y="0"/>
                  </a:cubicBezTo>
                  <a:lnTo>
                    <a:pt x="2681732" y="0"/>
                  </a:lnTo>
                  <a:cubicBezTo>
                    <a:pt x="2978150" y="0"/>
                    <a:pt x="3270758" y="47879"/>
                    <a:pt x="3550539" y="141859"/>
                  </a:cubicBezTo>
                  <a:cubicBezTo>
                    <a:pt x="3559556" y="145542"/>
                    <a:pt x="3567176" y="147701"/>
                    <a:pt x="3571748" y="148971"/>
                  </a:cubicBezTo>
                  <a:cubicBezTo>
                    <a:pt x="4627626" y="529209"/>
                    <a:pt x="5346319" y="1525143"/>
                    <a:pt x="5360416" y="2626995"/>
                  </a:cubicBezTo>
                  <a:lnTo>
                    <a:pt x="5360416" y="8605520"/>
                  </a:lnTo>
                  <a:lnTo>
                    <a:pt x="0" y="8605520"/>
                  </a:lnTo>
                  <a:close/>
                </a:path>
              </a:pathLst>
            </a:custGeom>
            <a:blipFill>
              <a:blip r:embed="rId2"/>
              <a:stretch>
                <a:fillRect l="-30269" t="0" r="-3026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5658866" cy="8903970"/>
            </a:xfrm>
            <a:custGeom>
              <a:avLst/>
              <a:gdLst/>
              <a:ahLst/>
              <a:cxnLst/>
              <a:rect r="r" b="b" t="t" l="l"/>
              <a:pathLst>
                <a:path h="8903970" w="5658866">
                  <a:moveTo>
                    <a:pt x="5658866" y="8903970"/>
                  </a:moveTo>
                  <a:lnTo>
                    <a:pt x="0" y="8903970"/>
                  </a:lnTo>
                  <a:lnTo>
                    <a:pt x="0" y="2774442"/>
                  </a:lnTo>
                  <a:cubicBezTo>
                    <a:pt x="14732" y="1610487"/>
                    <a:pt x="773176" y="559054"/>
                    <a:pt x="1887220" y="157734"/>
                  </a:cubicBezTo>
                  <a:lnTo>
                    <a:pt x="1898396" y="154178"/>
                  </a:lnTo>
                  <a:cubicBezTo>
                    <a:pt x="1899920" y="153797"/>
                    <a:pt x="1901571" y="153289"/>
                    <a:pt x="1903222" y="152654"/>
                  </a:cubicBezTo>
                  <a:lnTo>
                    <a:pt x="1911477" y="149606"/>
                  </a:lnTo>
                  <a:cubicBezTo>
                    <a:pt x="2207006" y="50292"/>
                    <a:pt x="2515362" y="0"/>
                    <a:pt x="2827909" y="0"/>
                  </a:cubicBezTo>
                  <a:lnTo>
                    <a:pt x="2830957" y="0"/>
                  </a:lnTo>
                  <a:cubicBezTo>
                    <a:pt x="3143504" y="0"/>
                    <a:pt x="3451860" y="50292"/>
                    <a:pt x="3747389" y="149733"/>
                  </a:cubicBezTo>
                  <a:lnTo>
                    <a:pt x="3755517" y="152781"/>
                  </a:lnTo>
                  <a:cubicBezTo>
                    <a:pt x="3757168" y="153416"/>
                    <a:pt x="3758946" y="153924"/>
                    <a:pt x="3760089" y="154305"/>
                  </a:cubicBezTo>
                  <a:lnTo>
                    <a:pt x="3771519" y="157861"/>
                  </a:lnTo>
                  <a:cubicBezTo>
                    <a:pt x="4885563" y="559181"/>
                    <a:pt x="5644007" y="1610614"/>
                    <a:pt x="5658739" y="2774315"/>
                  </a:cubicBezTo>
                  <a:lnTo>
                    <a:pt x="5658866" y="8903970"/>
                  </a:lnTo>
                  <a:close/>
                  <a:moveTo>
                    <a:pt x="19050" y="8884920"/>
                  </a:moveTo>
                  <a:lnTo>
                    <a:pt x="5639816" y="8884920"/>
                  </a:lnTo>
                  <a:lnTo>
                    <a:pt x="5639816" y="2774442"/>
                  </a:lnTo>
                  <a:cubicBezTo>
                    <a:pt x="5625211" y="1618742"/>
                    <a:pt x="4871720" y="574293"/>
                    <a:pt x="3765169" y="175768"/>
                  </a:cubicBezTo>
                  <a:lnTo>
                    <a:pt x="3755390" y="172720"/>
                  </a:lnTo>
                  <a:cubicBezTo>
                    <a:pt x="3753358" y="172085"/>
                    <a:pt x="3750818" y="171450"/>
                    <a:pt x="3748405" y="170434"/>
                  </a:cubicBezTo>
                  <a:lnTo>
                    <a:pt x="3741293" y="167767"/>
                  </a:lnTo>
                  <a:cubicBezTo>
                    <a:pt x="3447669" y="69088"/>
                    <a:pt x="3141472" y="19050"/>
                    <a:pt x="2830957" y="19050"/>
                  </a:cubicBezTo>
                  <a:lnTo>
                    <a:pt x="2827909" y="19050"/>
                  </a:lnTo>
                  <a:cubicBezTo>
                    <a:pt x="2517394" y="19050"/>
                    <a:pt x="2211197" y="69088"/>
                    <a:pt x="1917573" y="167767"/>
                  </a:cubicBezTo>
                  <a:lnTo>
                    <a:pt x="1910461" y="170434"/>
                  </a:lnTo>
                  <a:cubicBezTo>
                    <a:pt x="1908048" y="171450"/>
                    <a:pt x="1905635" y="172085"/>
                    <a:pt x="1903857" y="172593"/>
                  </a:cubicBezTo>
                  <a:lnTo>
                    <a:pt x="1893697" y="175768"/>
                  </a:lnTo>
                  <a:cubicBezTo>
                    <a:pt x="787146" y="574294"/>
                    <a:pt x="33782" y="1618742"/>
                    <a:pt x="19050" y="2774569"/>
                  </a:cubicBezTo>
                  <a:lnTo>
                    <a:pt x="19050" y="8884920"/>
                  </a:lnTo>
                  <a:close/>
                  <a:moveTo>
                    <a:pt x="5519166" y="8764270"/>
                  </a:moveTo>
                  <a:lnTo>
                    <a:pt x="139700" y="8764270"/>
                  </a:lnTo>
                  <a:lnTo>
                    <a:pt x="139700" y="2776220"/>
                  </a:lnTo>
                  <a:cubicBezTo>
                    <a:pt x="153670" y="1670304"/>
                    <a:pt x="875030" y="670941"/>
                    <a:pt x="1934591" y="289306"/>
                  </a:cubicBezTo>
                  <a:cubicBezTo>
                    <a:pt x="1940433" y="287655"/>
                    <a:pt x="1947291" y="285623"/>
                    <a:pt x="1955546" y="282321"/>
                  </a:cubicBezTo>
                  <a:cubicBezTo>
                    <a:pt x="2237232" y="187706"/>
                    <a:pt x="2530602" y="139700"/>
                    <a:pt x="2827909" y="139700"/>
                  </a:cubicBezTo>
                  <a:lnTo>
                    <a:pt x="2830957" y="139700"/>
                  </a:lnTo>
                  <a:cubicBezTo>
                    <a:pt x="3128391" y="139700"/>
                    <a:pt x="3421761" y="187579"/>
                    <a:pt x="3702812" y="282067"/>
                  </a:cubicBezTo>
                  <a:cubicBezTo>
                    <a:pt x="3711448" y="285496"/>
                    <a:pt x="3718433" y="287528"/>
                    <a:pt x="3723513" y="288925"/>
                  </a:cubicBezTo>
                  <a:cubicBezTo>
                    <a:pt x="4783836" y="670814"/>
                    <a:pt x="5505069" y="1670177"/>
                    <a:pt x="5519166" y="2775966"/>
                  </a:cubicBezTo>
                  <a:lnTo>
                    <a:pt x="5519166" y="8764270"/>
                  </a:lnTo>
                  <a:close/>
                  <a:moveTo>
                    <a:pt x="158750" y="8745220"/>
                  </a:moveTo>
                  <a:lnTo>
                    <a:pt x="5500116" y="8745220"/>
                  </a:lnTo>
                  <a:lnTo>
                    <a:pt x="5500116" y="2776220"/>
                  </a:lnTo>
                  <a:cubicBezTo>
                    <a:pt x="5486146" y="1678432"/>
                    <a:pt x="4769866" y="686181"/>
                    <a:pt x="3717798" y="307213"/>
                  </a:cubicBezTo>
                  <a:cubicBezTo>
                    <a:pt x="3712972" y="305943"/>
                    <a:pt x="3705352" y="303657"/>
                    <a:pt x="3696208" y="299974"/>
                  </a:cubicBezTo>
                  <a:cubicBezTo>
                    <a:pt x="3417570" y="206375"/>
                    <a:pt x="3126359" y="158750"/>
                    <a:pt x="2830957" y="158750"/>
                  </a:cubicBezTo>
                  <a:lnTo>
                    <a:pt x="2827909" y="158750"/>
                  </a:lnTo>
                  <a:cubicBezTo>
                    <a:pt x="2532634" y="158750"/>
                    <a:pt x="2241296" y="206375"/>
                    <a:pt x="1962023" y="300101"/>
                  </a:cubicBezTo>
                  <a:cubicBezTo>
                    <a:pt x="1953514" y="303530"/>
                    <a:pt x="1945894" y="305816"/>
                    <a:pt x="1940306" y="307340"/>
                  </a:cubicBezTo>
                  <a:cubicBezTo>
                    <a:pt x="889000" y="686054"/>
                    <a:pt x="172720" y="1678432"/>
                    <a:pt x="158750" y="2776347"/>
                  </a:cubicBezTo>
                  <a:lnTo>
                    <a:pt x="158750" y="87452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39207" y="-3171458"/>
            <a:ext cx="5565501" cy="5565501"/>
          </a:xfrm>
          <a:custGeom>
            <a:avLst/>
            <a:gdLst/>
            <a:ahLst/>
            <a:cxnLst/>
            <a:rect r="r" b="b" t="t" l="l"/>
            <a:pathLst>
              <a:path h="5565501" w="5565501">
                <a:moveTo>
                  <a:pt x="0" y="0"/>
                </a:moveTo>
                <a:lnTo>
                  <a:pt x="5565501" y="0"/>
                </a:lnTo>
                <a:lnTo>
                  <a:pt x="5565501" y="5565501"/>
                </a:lnTo>
                <a:lnTo>
                  <a:pt x="0" y="5565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205629" y="8308936"/>
            <a:ext cx="3956129" cy="3956129"/>
          </a:xfrm>
          <a:custGeom>
            <a:avLst/>
            <a:gdLst/>
            <a:ahLst/>
            <a:cxnLst/>
            <a:rect r="r" b="b" t="t" l="l"/>
            <a:pathLst>
              <a:path h="3956129" w="3956129">
                <a:moveTo>
                  <a:pt x="0" y="0"/>
                </a:moveTo>
                <a:lnTo>
                  <a:pt x="3956128" y="0"/>
                </a:lnTo>
                <a:lnTo>
                  <a:pt x="3956128" y="3956128"/>
                </a:lnTo>
                <a:lnTo>
                  <a:pt x="0" y="395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72073" y="6387942"/>
            <a:ext cx="2531352" cy="30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FAFAFA"/>
                </a:solidFill>
                <a:latin typeface="Open Sauce"/>
              </a:rPr>
              <a:t>2201CS07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72073" y="7033078"/>
            <a:ext cx="2531352" cy="30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FAFAFA"/>
                </a:solidFill>
                <a:latin typeface="Open Sauce"/>
              </a:rPr>
              <a:t>2201CS08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DAF0oor0fSc</dc:identifier>
  <dcterms:modified xsi:type="dcterms:W3CDTF">2011-08-01T06:04:30Z</dcterms:modified>
  <cp:revision>1</cp:revision>
  <dc:title>SMART HOME</dc:title>
</cp:coreProperties>
</file>